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7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74" r:id="rId17"/>
    <p:sldId id="421" r:id="rId18"/>
    <p:sldId id="422" r:id="rId19"/>
    <p:sldId id="423" r:id="rId20"/>
    <p:sldId id="470" r:id="rId21"/>
    <p:sldId id="471" r:id="rId22"/>
    <p:sldId id="415" r:id="rId23"/>
    <p:sldId id="468" r:id="rId24"/>
    <p:sldId id="469" r:id="rId25"/>
    <p:sldId id="475" r:id="rId26"/>
    <p:sldId id="476" r:id="rId27"/>
    <p:sldId id="477" r:id="rId28"/>
    <p:sldId id="478" r:id="rId29"/>
    <p:sldId id="417" r:id="rId30"/>
    <p:sldId id="418" r:id="rId31"/>
    <p:sldId id="473" r:id="rId32"/>
    <p:sldId id="472" r:id="rId33"/>
    <p:sldId id="449" r:id="rId34"/>
    <p:sldId id="450" r:id="rId35"/>
    <p:sldId id="451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36" r:id="rId46"/>
    <p:sldId id="413" r:id="rId47"/>
    <p:sldId id="459" r:id="rId48"/>
    <p:sldId id="460" r:id="rId49"/>
    <p:sldId id="461" r:id="rId50"/>
    <p:sldId id="463" r:id="rId51"/>
    <p:sldId id="462" r:id="rId52"/>
    <p:sldId id="464" r:id="rId53"/>
    <p:sldId id="457" r:id="rId54"/>
    <p:sldId id="437" r:id="rId55"/>
    <p:sldId id="43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50000" autoAdjust="0"/>
  </p:normalViewPr>
  <p:slideViewPr>
    <p:cSldViewPr snapToGrid="0" snapToObjects="1">
      <p:cViewPr varScale="1">
        <p:scale>
          <a:sx n="95" d="100"/>
          <a:sy n="95" d="100"/>
        </p:scale>
        <p:origin x="584" y="18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0.png"/><Relationship Id="rId3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4" Type="http://schemas.openxmlformats.org/officeDocument/2006/relationships/image" Target="../media/image560.png"/><Relationship Id="rId5" Type="http://schemas.openxmlformats.org/officeDocument/2006/relationships/image" Target="../media/image730.png"/><Relationship Id="rId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4" Type="http://schemas.openxmlformats.org/officeDocument/2006/relationships/image" Target="../media/image590.png"/><Relationship Id="rId5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/>
              <a:t>Anatomy of NN</a:t>
            </a:r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layers?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9" y="1839967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3" y="183996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="" xmlns:a16="http://schemas.microsoft.com/office/drawing/2014/main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93" y="1223729"/>
            <a:ext cx="11300311" cy="4697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2" y="2971800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10" y="1571679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73" y="4485531"/>
            <a:ext cx="91440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60" y="193185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4000572"/>
            <a:ext cx="911942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51" y="2966211"/>
            <a:ext cx="918117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1937514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1" y="2958738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50" y="3982611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2952793"/>
            <a:ext cx="914400" cy="9113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1928920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200" y="3973375"/>
            <a:ext cx="914400" cy="9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Hand-written digit recognition: MNIST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2" y="983807"/>
            <a:ext cx="11291235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/>
                  <a:t>Linear models: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i="1" dirty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>
                <a:blip r:embed="rId4"/>
                <a:stretch>
                  <a:fillRect l="-1387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7058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/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Domain specific, enormous human effort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800" dirty="0"/>
                  <a:t>Generic transform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Maps to a higher-dimensional space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Kernel methods: e.g. RBF kernels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Cannot encode enough prior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10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1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7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E47A4B38-A27D-3D41-9449-AF86422D56B0}"/>
                  </a:ext>
                </a:extLst>
              </p:cNvPr>
              <p:cNvSpPr txBox="1"/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rgbClr val="464646"/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is an automatically-learned </a:t>
                </a:r>
                <a:r>
                  <a:rPr lang="en-CA" sz="2400" b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representation</a:t>
                </a:r>
                <a:r>
                  <a:rPr lang="en-CA" sz="2400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 of </a:t>
                </a:r>
                <a:r>
                  <a:rPr lang="en-CA" sz="2400" i="1" dirty="0">
                    <a:solidFill>
                      <a:srgbClr val="464646"/>
                    </a:solidFill>
                    <a:latin typeface="Cambria Math" charset="0"/>
                    <a:ea typeface="Karla" charset="0"/>
                    <a:cs typeface="Karla" charset="0"/>
                  </a:rPr>
                  <a:t>x</a:t>
                </a: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For </a:t>
                </a:r>
                <a:r>
                  <a:rPr lang="en-US" sz="2400" b="1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deep networks</a:t>
                </a:r>
                <a:r>
                  <a:rPr lang="en-US" sz="2400" dirty="0">
                    <a:solidFill>
                      <a:srgbClr val="464646"/>
                    </a:solidFill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6464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is the function learned by the </a:t>
                </a:r>
                <a:r>
                  <a:rPr lang="en-US" sz="2400" b="1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hidden layers</a:t>
                </a:r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of the network</a:t>
                </a:r>
                <a:endParaRPr lang="en-CA" sz="2400" dirty="0">
                  <a:solidFill>
                    <a:srgbClr val="464646"/>
                  </a:solidFill>
                  <a:latin typeface="Karla"/>
                </a:endParaRPr>
              </a:p>
              <a:p>
                <a:pPr lvl="1" indent="-457200" defTabSz="457182">
                  <a:spcBef>
                    <a:spcPct val="200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400" i="1">
                        <a:solidFill>
                          <a:srgbClr val="464646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rgbClr val="464646"/>
                    </a:solidFill>
                    <a:latin typeface="Karla" charset="0"/>
                    <a:ea typeface="Karla" charset="0"/>
                    <a:cs typeface="Karla" charset="0"/>
                  </a:rPr>
                  <a:t> are the learned weights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7A4B38-A27D-3D41-9449-AF86422D5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10" y="3093929"/>
                <a:ext cx="10972800" cy="1501950"/>
              </a:xfrm>
              <a:prstGeom prst="rect">
                <a:avLst/>
              </a:prstGeom>
              <a:blipFill>
                <a:blip r:embed="rId3"/>
                <a:stretch>
                  <a:fillRect l="-694" t="-3361" b="-8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B3D4B4E-FF4F-2444-B8DB-D7CA2B8A3E14}"/>
              </a:ext>
            </a:extLst>
          </p:cNvPr>
          <p:cNvSpPr txBox="1"/>
          <p:nvPr/>
        </p:nvSpPr>
        <p:spPr>
          <a:xfrm>
            <a:off x="726510" y="4908119"/>
            <a:ext cx="10924133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Non-convex optimization</a:t>
            </a:r>
          </a:p>
          <a:p>
            <a:pPr marL="457200" lvl="0" indent="-457200" defTabSz="457182">
              <a:spcBef>
                <a:spcPct val="200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rPr>
              <a:t>Can encode prior beliefs, generalizes well</a:t>
            </a:r>
          </a:p>
        </p:txBody>
      </p:sp>
    </p:spTree>
    <p:extLst>
      <p:ext uri="{BB962C8B-B14F-4D97-AF65-F5344CB8AC3E}">
        <p14:creationId xmlns:p14="http://schemas.microsoft.com/office/powerpoint/2010/main" val="23224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b="1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773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/>
              <a:t>Activation function</a:t>
            </a:r>
            <a:endParaRPr lang="en-US" sz="2400" b="1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464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non-linearity</a:t>
                </a:r>
                <a:endParaRPr lang="en-US" sz="2400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6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Provide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non-linearity</a:t>
                </a:r>
                <a:endParaRPr lang="en-US" sz="2400" b="1" i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i="1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Ensure gradients remain large through hidden unit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</a:p>
              <a:p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leaky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Generalized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ReLU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MaxOut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softplus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tanh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swish </a:t>
                </a:r>
              </a:p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>
                <a:blip r:embed="rId2"/>
                <a:stretch>
                  <a:fillRect l="-914" b="-4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39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B11A8D-B195-2847-A0F4-BAF056FD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(aka Logistic)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42F4D1-F1D7-D24A-8913-56EAEE2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98" y="1857054"/>
            <a:ext cx="5054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7A8393B-CF88-1D4D-B7FD-1E296BEE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402" y="1818954"/>
            <a:ext cx="51435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3688E93-9B4E-B14C-9F75-F3AD064EC28C}"/>
              </a:ext>
            </a:extLst>
          </p:cNvPr>
          <p:cNvSpPr txBox="1"/>
          <p:nvPr/>
        </p:nvSpPr>
        <p:spPr>
          <a:xfrm>
            <a:off x="3470953" y="5689315"/>
            <a:ext cx="525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 is </a:t>
            </a:r>
            <a:r>
              <a:rPr lang="en-US" b="1" dirty="0"/>
              <a:t>zero</a:t>
            </a:r>
            <a:r>
              <a:rPr lang="en-US" dirty="0"/>
              <a:t> for much of the domain. This leads to “vanishing gradients” in backpropagation.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1592B817-090D-9544-BF6E-2934620F3987}"/>
                  </a:ext>
                </a:extLst>
              </p:cNvPr>
              <p:cNvSpPr txBox="1"/>
              <p:nvPr/>
            </p:nvSpPr>
            <p:spPr>
              <a:xfrm>
                <a:off x="4990014" y="1001250"/>
                <a:ext cx="2211972" cy="525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92B817-090D-9544-BF6E-2934620F3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1001250"/>
                <a:ext cx="2211972" cy="525016"/>
              </a:xfrm>
              <a:prstGeom prst="rect">
                <a:avLst/>
              </a:prstGeom>
              <a:blipFill>
                <a:blip r:embed="rId4"/>
                <a:stretch>
                  <a:fillRect t="-227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88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654E90-E1DD-F741-B0CB-B55F2401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Hyperbolic Tangent (Tanh)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02E89C-1092-DF4D-B551-0AED2A05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2" y="1827159"/>
            <a:ext cx="5384800" cy="35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E927FA4-E58F-314F-81E2-C2D500B6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10" y="1789059"/>
            <a:ext cx="5219700" cy="367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E02E241-E656-EF46-833E-5EB911A98A5D}"/>
              </a:ext>
            </a:extLst>
          </p:cNvPr>
          <p:cNvSpPr txBox="1"/>
          <p:nvPr/>
        </p:nvSpPr>
        <p:spPr>
          <a:xfrm>
            <a:off x="3470953" y="5874193"/>
            <a:ext cx="52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problem of “vanishing gradients” as sigmoid.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FCE9B11-E7DC-A747-B640-CF3A0CD29725}"/>
                  </a:ext>
                </a:extLst>
              </p:cNvPr>
              <p:cNvSpPr txBox="1"/>
              <p:nvPr/>
            </p:nvSpPr>
            <p:spPr>
              <a:xfrm>
                <a:off x="4990014" y="989324"/>
                <a:ext cx="2211972" cy="54886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CA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9B11-E7DC-A747-B640-CF3A0CD2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989324"/>
                <a:ext cx="2211972" cy="548868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500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CF2BC8-5AEE-9F45-9B9C-BEDEFA92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6B36D3AA-09E4-A14C-93DF-E193043AA4F3}"/>
                  </a:ext>
                </a:extLst>
              </p:cNvPr>
              <p:cNvSpPr txBox="1"/>
              <p:nvPr/>
            </p:nvSpPr>
            <p:spPr>
              <a:xfrm>
                <a:off x="4990014" y="1125258"/>
                <a:ext cx="2211972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36D3AA-09E4-A14C-93DF-E193043A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4" y="1125258"/>
                <a:ext cx="2211972" cy="276999"/>
              </a:xfrm>
              <a:prstGeom prst="rect">
                <a:avLst/>
              </a:prstGeom>
              <a:blipFill>
                <a:blip r:embed="rId2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499B9B4-87CD-8F4B-8252-0CA311F1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0" y="1581150"/>
            <a:ext cx="4991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E60A2B5-AE9B-0946-BF7B-8003174AD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71" y="1581150"/>
            <a:ext cx="5118100" cy="369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782858-7930-5F4E-865A-4A3BEC6E1210}"/>
              </a:ext>
            </a:extLst>
          </p:cNvPr>
          <p:cNvSpPr txBox="1"/>
          <p:nvPr/>
        </p:nvSpPr>
        <p:spPr>
          <a:xfrm>
            <a:off x="3513760" y="5412528"/>
            <a:ext cx="5845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major advantages: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vanishing gradient when x &gt; 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Provides sparsity (regularization) since y = 0 when x &lt; 0</a:t>
            </a:r>
          </a:p>
        </p:txBody>
      </p:sp>
    </p:spTree>
    <p:extLst>
      <p:ext uri="{BB962C8B-B14F-4D97-AF65-F5344CB8AC3E}">
        <p14:creationId xmlns:p14="http://schemas.microsoft.com/office/powerpoint/2010/main" val="395309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3133-2518-FC44-9F28-F55F632D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8B6D10-58BC-1042-8411-A5990B3D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0" y="1784314"/>
            <a:ext cx="501650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45D7CD1-B6C3-1F45-B310-FEB8C067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92" y="1733514"/>
            <a:ext cx="5156200" cy="378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865526-2576-9D48-8163-D1D1A4649511}"/>
              </a:ext>
            </a:extLst>
          </p:cNvPr>
          <p:cNvSpPr txBox="1"/>
          <p:nvPr/>
        </p:nvSpPr>
        <p:spPr>
          <a:xfrm>
            <a:off x="1247992" y="5621490"/>
            <a:ext cx="104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Tries to fix “dying </a:t>
            </a:r>
            <a:r>
              <a:rPr lang="en-US" dirty="0" err="1"/>
              <a:t>ReLU</a:t>
            </a:r>
            <a:r>
              <a:rPr lang="en-US" dirty="0"/>
              <a:t>” problem: derivative is non-zero everywhere.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Some people report success with this form of activation function, but the results are not always consistent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05A7A894-0D6D-AC4B-BCED-E1B2DE738790}"/>
                  </a:ext>
                </a:extLst>
              </p:cNvPr>
              <p:cNvSpPr txBox="1"/>
              <p:nvPr/>
            </p:nvSpPr>
            <p:spPr>
              <a:xfrm>
                <a:off x="4214216" y="969999"/>
                <a:ext cx="4303060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small constant (negative slope)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7A894-0D6D-AC4B-BCED-E1B2DE73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216" y="969999"/>
                <a:ext cx="4303060" cy="553998"/>
              </a:xfrm>
              <a:prstGeom prst="rect">
                <a:avLst/>
              </a:prstGeom>
              <a:blipFill>
                <a:blip r:embed="rId4"/>
                <a:stretch>
                  <a:fillRect l="-585" r="-292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624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</a:t>
            </a:r>
            <a:r>
              <a:rPr lang="en-US" dirty="0" err="1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{0,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2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20" y="2710761"/>
            <a:ext cx="6178343" cy="37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dirty="0"/>
              <a:t>Max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linear functions. Directly learn the activation function.</a:t>
            </a:r>
          </a:p>
          <a:p>
            <a:pPr marL="0" lvl="1" indent="0">
              <a:buNone/>
            </a:pPr>
            <a:endParaRPr lang="en-US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 </m:t>
                      </m:r>
                      <m:func>
                        <m:func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∈{1,…,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𝛽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26" y="1860756"/>
                <a:ext cx="3246786" cy="531492"/>
              </a:xfrm>
              <a:prstGeom prst="rect">
                <a:avLst/>
              </a:prstGeom>
              <a:blipFill rotWithShape="0">
                <a:blip r:embed="rId2"/>
                <a:stretch>
                  <a:fillRect l="-1876" t="-97701" r="-2439" b="-94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66" y="2586199"/>
            <a:ext cx="7119668" cy="42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Swish: A Self-Gated Activation Function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821" y="2540890"/>
                <a:ext cx="19466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448" t="-143333" r="-5016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677628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dirty="0"/>
              <a:t>Currently, the most successful and widely-used activation function is the </a:t>
            </a:r>
            <a:r>
              <a:rPr lang="en-US" dirty="0" err="1"/>
              <a:t>ReLU</a:t>
            </a:r>
            <a:r>
              <a:rPr lang="en-US" dirty="0"/>
              <a:t>. Swish tends to work better than </a:t>
            </a:r>
            <a:r>
              <a:rPr lang="en-US" dirty="0" err="1"/>
              <a:t>ReLU</a:t>
            </a:r>
            <a:r>
              <a:rPr lang="en-US" dirty="0"/>
              <a:t> on deeper models across a number of challenging datasets.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2" y="2951786"/>
            <a:ext cx="54864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2" y="29517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8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Design choices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Activation 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Architecture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989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Cross-entropy between training data and model distribution (i.e. </a:t>
                </a:r>
                <a:r>
                  <a:rPr lang="en-US" sz="2400" dirty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Do not need to design separate loss functions.</a:t>
                </a:r>
              </a:p>
              <a:p>
                <a:endParaRPr lang="en-US" sz="2400" dirty="0"/>
              </a:p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squared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27844" y="2648338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73605" y="2213983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914426" y="2648339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𝑠𝑞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y</m:t>
                              </m:r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85" y="1535062"/>
                <a:ext cx="3969613" cy="4972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7" y="2675648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094" y="2648338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Example: </a:t>
            </a:r>
            <a:r>
              <a:rPr lang="en-US" sz="2400" dirty="0">
                <a:solidFill>
                  <a:srgbClr val="0000FF"/>
                </a:solidFill>
              </a:rPr>
              <a:t>sigmoid output + cross-entropy loss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93191" y="-826407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890002" y="-1581807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=−{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94" y="2088000"/>
                <a:ext cx="6294324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43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813582"/>
            <a:ext cx="60960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08" y="2813582"/>
            <a:ext cx="6096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48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79"/>
            <a:ext cx="6922773" cy="1365070"/>
            <a:chOff x="2873754" y="2266407"/>
            <a:chExt cx="9299472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P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  <m: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=0)</m:t>
                        </m:r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3632200" cy="80138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y</m:t>
                      </m:r>
                      <m:r>
                        <a:rPr lang="en-US" sz="32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=0)</m:t>
                      </m:r>
                    </m:oMath>
                  </m:oMathPara>
                </a14:m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3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570" y="4737411"/>
                <a:ext cx="2663230" cy="10906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6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 multi-class problem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026" y="2787852"/>
                  <a:ext cx="278296" cy="80138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6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OUTPUT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3615425" cy="10091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61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90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0" dirty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r>
                        <a:rPr lang="en-US" baseline="0" dirty="0"/>
                        <a:t>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  <a:r>
                        <a:rPr lang="en-US" baseline="0" dirty="0"/>
                        <a:t> Cross Entropy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GANS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Loss function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900350"/>
            <a:ext cx="5130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0" y="904654"/>
            <a:ext cx="5130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12" y="459923"/>
            <a:ext cx="5130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60" y="305618"/>
            <a:ext cx="5643880" cy="3394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5619750" y="1828799"/>
            <a:ext cx="673099" cy="748357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>
                <a:latin typeface="Karla" charset="0"/>
                <a:ea typeface="Karla" charset="0"/>
                <a:cs typeface="Karla" charset="0"/>
              </a:rPr>
              <a:t>node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1134012"/>
            <a:ext cx="70993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90" y="904654"/>
            <a:ext cx="7099300" cy="237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608596"/>
            <a:ext cx="9055100" cy="308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Think of a Neural Network as function 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algn="ctr"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rgbClr val="0000FF"/>
                    </a:solidFill>
                  </a:rPr>
                  <a:t>One 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/>
                  <a:t>an 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deeper?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width</a:t>
                </a:r>
              </a:p>
              <a:p>
                <a:pPr lvl="1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sz="2000" dirty="0"/>
                  <a:t>Shallow 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</a:p>
              <a:p>
                <a:pPr marL="342900" indent="-342900">
                  <a:spcAft>
                    <a:spcPts val="1200"/>
                  </a:spcAft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250" y="1128439"/>
                <a:ext cx="8125254" cy="4525963"/>
              </a:xfrm>
              <a:blipFill rotWithShape="0">
                <a:blip r:embed="rId2"/>
                <a:stretch>
                  <a:fillRect l="-1201" t="-1077" r="-526" b="-14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10068460" y="6046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width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8641312" y="1270073"/>
            <a:ext cx="2873950" cy="4740983"/>
            <a:chOff x="7898357" y="1270073"/>
            <a:chExt cx="2873950" cy="4740983"/>
          </a:xfrm>
        </p:grpSpPr>
        <p:grpSp>
          <p:nvGrpSpPr>
            <p:cNvPr id="76" name="Group 75"/>
            <p:cNvGrpSpPr/>
            <p:nvPr/>
          </p:nvGrpSpPr>
          <p:grpSpPr>
            <a:xfrm>
              <a:off x="8469922" y="1270073"/>
              <a:ext cx="2302385" cy="4740983"/>
              <a:chOff x="8469922" y="1270073"/>
              <a:chExt cx="2302385" cy="4740983"/>
            </a:xfrm>
          </p:grpSpPr>
          <p:grpSp>
            <p:nvGrpSpPr>
              <p:cNvPr id="28" name="Group 27"/>
              <p:cNvGrpSpPr/>
              <p:nvPr/>
            </p:nvGrpSpPr>
            <p:grpSpPr>
              <a:xfrm rot="16200000">
                <a:off x="7775591" y="2271451"/>
                <a:ext cx="3998094" cy="1995338"/>
                <a:chOff x="1722506" y="2129588"/>
                <a:chExt cx="6332341" cy="3160296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722506" y="2129589"/>
                  <a:ext cx="2576623" cy="1179095"/>
                  <a:chOff x="3312867" y="1299411"/>
                  <a:chExt cx="3996394" cy="1828800"/>
                </a:xfrm>
              </p:grpSpPr>
              <p:sp>
                <p:nvSpPr>
                  <p:cNvPr id="9" name="Oval 8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Arrow Connector 9"/>
                  <p:cNvCxnSpPr>
                    <a:stCxn id="10" idx="6"/>
                    <a:endCxn id="20" idx="2"/>
                  </p:cNvCxnSpPr>
                  <p:nvPr/>
                </p:nvCxnSpPr>
                <p:spPr>
                  <a:xfrm flipV="1">
                    <a:off x="5141667" y="2213810"/>
                    <a:ext cx="2167594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1743771" y="4110789"/>
                  <a:ext cx="2555358" cy="1179095"/>
                  <a:chOff x="3312867" y="1299411"/>
                  <a:chExt cx="3963412" cy="1828800"/>
                </a:xfrm>
              </p:grpSpPr>
              <p:sp>
                <p:nvSpPr>
                  <p:cNvPr id="12" name="Oval 11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Arrow Connector 12"/>
                  <p:cNvCxnSpPr>
                    <a:stCxn id="17" idx="6"/>
                  </p:cNvCxnSpPr>
                  <p:nvPr/>
                </p:nvCxnSpPr>
                <p:spPr>
                  <a:xfrm flipV="1">
                    <a:off x="5141667" y="2213810"/>
                    <a:ext cx="2134612" cy="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4299129" y="2129588"/>
                  <a:ext cx="2576623" cy="1458341"/>
                  <a:chOff x="3312867" y="1299411"/>
                  <a:chExt cx="3996394" cy="2261916"/>
                </a:xfrm>
              </p:grpSpPr>
              <p:sp>
                <p:nvSpPr>
                  <p:cNvPr id="15" name="Oval 14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" name="Straight Arrow Connector 15"/>
                  <p:cNvCxnSpPr>
                    <a:stCxn id="20" idx="6"/>
                  </p:cNvCxnSpPr>
                  <p:nvPr/>
                </p:nvCxnSpPr>
                <p:spPr>
                  <a:xfrm>
                    <a:off x="5141667" y="2213812"/>
                    <a:ext cx="2167594" cy="1347515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4299129" y="3587929"/>
                  <a:ext cx="2576623" cy="1701954"/>
                  <a:chOff x="3312867" y="488446"/>
                  <a:chExt cx="3996394" cy="2639765"/>
                </a:xfrm>
              </p:grpSpPr>
              <p:sp>
                <p:nvSpPr>
                  <p:cNvPr id="18" name="Oval 17"/>
                  <p:cNvSpPr>
                    <a:spLocks noChangeAspect="1"/>
                  </p:cNvSpPr>
                  <p:nvPr/>
                </p:nvSpPr>
                <p:spPr>
                  <a:xfrm>
                    <a:off x="3312867" y="1299411"/>
                    <a:ext cx="1828800" cy="18288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5141667" y="488446"/>
                    <a:ext cx="2167594" cy="1725366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headEnd w="lg" len="lg"/>
                    <a:tailEnd type="triangle" w="lg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/>
                <p:cNvCxnSpPr>
                  <a:stCxn id="10" idx="6"/>
                </p:cNvCxnSpPr>
                <p:nvPr/>
              </p:nvCxnSpPr>
              <p:spPr>
                <a:xfrm>
                  <a:off x="2901601" y="2719137"/>
                  <a:ext cx="1397528" cy="1981199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2922866" y="2719136"/>
                  <a:ext cx="1376263" cy="198120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headEnd w="lg" len="lg"/>
                  <a:tailEnd type="triangle" w="lg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/>
                <p:cNvSpPr>
                  <a:spLocks noChangeAspect="1"/>
                </p:cNvSpPr>
                <p:nvPr/>
              </p:nvSpPr>
              <p:spPr>
                <a:xfrm>
                  <a:off x="6875752" y="2998381"/>
                  <a:ext cx="1179095" cy="1179095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/>
                    <p:cNvSpPr txBox="1"/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TextBox 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759316" y="4503640"/>
                      <a:ext cx="1134018" cy="39339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292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5" name="TextBox 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249252">
                      <a:off x="7184091" y="3450861"/>
                      <a:ext cx="686092" cy="28475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35294" r="-42466" b="-5588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3736" y="2522440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2778"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4542458" y="4543713"/>
                      <a:ext cx="695860" cy="39339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3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4205" y="4744013"/>
                    <a:ext cx="489979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/>
              <p:cNvCxnSpPr/>
              <p:nvPr/>
            </p:nvCxnSpPr>
            <p:spPr>
              <a:xfrm flipV="1">
                <a:off x="9155996" y="5313118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V="1">
                <a:off x="10432598" y="5293551"/>
                <a:ext cx="1" cy="49137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9149194" y="6011056"/>
                <a:ext cx="1283404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 flipV="1">
                <a:off x="8469922" y="3267232"/>
                <a:ext cx="1" cy="19875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 rot="16200000">
              <a:off x="7624083" y="3915620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depth</a:t>
              </a:r>
              <a:endParaRPr lang="en-US" dirty="0">
                <a:latin typeface="Karla" charset="0"/>
                <a:ea typeface="Karla" charset="0"/>
                <a:cs typeface="Karl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Generalization with Depth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Nets Overfit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7483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57EAF362-A158-3541-B8A7-1C1EB253B709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935003" y="3863085"/>
            <a:ext cx="5606294" cy="1942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76DC4DCA-6274-3C47-94E1-225E3D0A1CBA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791219" y="3904181"/>
            <a:ext cx="2750078" cy="1901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2D30A7-6189-B540-B749-BD4AE5EC1F31}"/>
              </a:ext>
            </a:extLst>
          </p:cNvPr>
          <p:cNvSpPr txBox="1"/>
          <p:nvPr/>
        </p:nvSpPr>
        <p:spPr>
          <a:xfrm>
            <a:off x="7239886" y="5805303"/>
            <a:ext cx="460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3-layer nets perform worse on the test set, even with similar number of total parameters.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31FAFB2-9306-704D-9219-5C688B344FA8}"/>
              </a:ext>
            </a:extLst>
          </p:cNvPr>
          <p:cNvCxnSpPr>
            <a:cxnSpLocks/>
          </p:cNvCxnSpPr>
          <p:nvPr/>
        </p:nvCxnSpPr>
        <p:spPr>
          <a:xfrm flipV="1">
            <a:off x="2650703" y="3429001"/>
            <a:ext cx="267158" cy="2445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4759A2F-D3F3-DD43-BFF9-24F34F693F41}"/>
              </a:ext>
            </a:extLst>
          </p:cNvPr>
          <p:cNvSpPr txBox="1"/>
          <p:nvPr/>
        </p:nvSpPr>
        <p:spPr>
          <a:xfrm>
            <a:off x="1135145" y="5805303"/>
            <a:ext cx="52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11-layer net </a:t>
            </a:r>
            <a:r>
              <a:rPr lang="en-US" dirty="0"/>
              <a:t>generalizes better on the test set when controlling for number of parameters.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CCD08B-6314-554E-9926-F9F94DEAA48B}"/>
              </a:ext>
            </a:extLst>
          </p:cNvPr>
          <p:cNvSpPr txBox="1"/>
          <p:nvPr/>
        </p:nvSpPr>
        <p:spPr>
          <a:xfrm>
            <a:off x="3612915" y="898339"/>
            <a:ext cx="560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 helps, and it’s not just because of more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F3440EC-0F5B-4A46-9CC6-688FDE262C04}"/>
              </a:ext>
            </a:extLst>
          </p:cNvPr>
          <p:cNvSpPr txBox="1"/>
          <p:nvPr/>
        </p:nvSpPr>
        <p:spPr>
          <a:xfrm>
            <a:off x="10397448" y="1377483"/>
            <a:ext cx="1786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this word “convolutional”. It’s just a special type of neural network, often used for images.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Output function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Input layer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1, 3 nodes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output layer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 nodes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Lecture1_PerceptronBackProp</Template>
  <TotalTime>17662</TotalTime>
  <Words>1716</Words>
  <Application>Microsoft Macintosh PowerPoint</Application>
  <PresentationFormat>Widescreen</PresentationFormat>
  <Paragraphs>406</Paragraphs>
  <Slides>55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Cambria Math</vt:lpstr>
      <vt:lpstr>Karla</vt:lpstr>
      <vt:lpstr>Mangal</vt:lpstr>
      <vt:lpstr>Times New Roman</vt:lpstr>
      <vt:lpstr>Arial</vt:lpstr>
      <vt:lpstr>GEC_template</vt:lpstr>
      <vt:lpstr>Equation</vt:lpstr>
      <vt:lpstr>Lecture 3: Anatomy of NN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Depth = Repeated Compositions</vt:lpstr>
      <vt:lpstr>Beyond Linear Models</vt:lpstr>
      <vt:lpstr>Traditional ML</vt:lpstr>
      <vt:lpstr>Deep Learning</vt:lpstr>
      <vt:lpstr>Outline  </vt:lpstr>
      <vt:lpstr>Outline  </vt:lpstr>
      <vt:lpstr>Activation function</vt:lpstr>
      <vt:lpstr>Activation function</vt:lpstr>
      <vt:lpstr>Activation function</vt:lpstr>
      <vt:lpstr>Sigmoid (aka Logistic)</vt:lpstr>
      <vt:lpstr>Hyperbolic Tangent (Tanh)</vt:lpstr>
      <vt:lpstr>Rectified Linear Unit (ReLU)</vt:lpstr>
      <vt:lpstr>Leaky ReLU</vt:lpstr>
      <vt:lpstr>Generalized ReLU</vt:lpstr>
      <vt:lpstr>Maxout </vt:lpstr>
      <vt:lpstr>Swish: A Self-Gated Activation Function  </vt:lpstr>
      <vt:lpstr>Outline  </vt:lpstr>
      <vt:lpstr>Loss Function</vt:lpstr>
      <vt:lpstr>Loss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 </vt:lpstr>
      <vt:lpstr>NN in action </vt:lpstr>
      <vt:lpstr>NN in action </vt:lpstr>
      <vt:lpstr>NN in action </vt:lpstr>
      <vt:lpstr>NN in action </vt:lpstr>
      <vt:lpstr>NN in action</vt:lpstr>
      <vt:lpstr>NN in action </vt:lpstr>
      <vt:lpstr>Universal Approximation Theorem</vt:lpstr>
      <vt:lpstr>Better Generalization with Depth</vt:lpstr>
      <vt:lpstr>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380</cp:revision>
  <cp:lastPrinted>2018-03-05T02:43:56Z</cp:lastPrinted>
  <dcterms:created xsi:type="dcterms:W3CDTF">2017-11-02T16:57:55Z</dcterms:created>
  <dcterms:modified xsi:type="dcterms:W3CDTF">2019-10-26T11:39:05Z</dcterms:modified>
</cp:coreProperties>
</file>